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82" r:id="rId2"/>
    <p:sldId id="257" r:id="rId3"/>
    <p:sldId id="312" r:id="rId4"/>
    <p:sldId id="308" r:id="rId5"/>
    <p:sldId id="285" r:id="rId6"/>
    <p:sldId id="307" r:id="rId7"/>
    <p:sldId id="305" r:id="rId8"/>
    <p:sldId id="311" r:id="rId9"/>
    <p:sldId id="314" r:id="rId10"/>
    <p:sldId id="315" r:id="rId11"/>
    <p:sldId id="316" r:id="rId12"/>
    <p:sldId id="318" r:id="rId13"/>
    <p:sldId id="319" r:id="rId14"/>
    <p:sldId id="320" r:id="rId15"/>
    <p:sldId id="323" r:id="rId16"/>
    <p:sldId id="322" r:id="rId17"/>
    <p:sldId id="299" r:id="rId18"/>
    <p:sldId id="30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" initials="C" lastIdx="2" clrIdx="0">
    <p:extLst>
      <p:ext uri="{19B8F6BF-5375-455C-9EA6-DF929625EA0E}">
        <p15:presenceInfo xmlns:p15="http://schemas.microsoft.com/office/powerpoint/2012/main" userId="Chr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70"/>
    <a:srgbClr val="B1953A"/>
    <a:srgbClr val="E85F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8" autoAdjust="0"/>
    <p:restoredTop sz="82585" autoAdjust="0"/>
  </p:normalViewPr>
  <p:slideViewPr>
    <p:cSldViewPr>
      <p:cViewPr varScale="1">
        <p:scale>
          <a:sx n="58" d="100"/>
          <a:sy n="58" d="100"/>
        </p:scale>
        <p:origin x="17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48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6A3439-85CE-4BD4-8F9D-2C6145C8F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3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283675-2865-4FAB-8AF8-0BD5B9DC4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76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9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3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a somewhat limited tweak… if one wants to continue with the existing one-size SHS program, this revision of system design would improve chances of sustainability.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37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4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I discussed in yesterday’s presentation on the status of SHS, there are</a:t>
            </a:r>
            <a:r>
              <a:rPr lang="en-US" baseline="0" dirty="0" smtClean="0"/>
              <a:t> significant quality problems with the SHS built under the existing DRD specifications. Subsidies can be used to leverage quality by requiring that to be eligible to receive a subsidy, the SHS has to use equipment that has passed quality tests, and that the equipment is installed correctly.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good starting point for a list of quality products might be to ride the coat-tails of the IDCOL program which has tested hundreds of different components. Their list is available at the website shown. Shown here is one page from the charge controller section.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IDCOL program, households can choose to install SHS over a wide range of sizes, but components have been tested.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037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16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7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06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8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91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72342-9C3B-49DD-A20E-FB748D4EA8BE}" type="slidenum">
              <a:rPr lang="en-US"/>
              <a:pPr/>
              <a:t>9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62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5400"/>
            <a:ext cx="72390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</a:t>
            </a:r>
            <a:fld id="{32EEA5E8-3DCE-4522-8561-1FBABAB923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862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9987-A980-4437-B7A2-F4C264AF55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F08F4-3154-4985-BDBE-1DD70FDD78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3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C778B-367C-452E-A6D1-FEAC080679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9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400800"/>
            <a:ext cx="2133600" cy="460375"/>
          </a:xfrm>
          <a:ln/>
        </p:spPr>
        <p:txBody>
          <a:bodyPr/>
          <a:lstStyle>
            <a:lvl1pPr>
              <a:defRPr baseline="0">
                <a:solidFill>
                  <a:srgbClr val="005070"/>
                </a:solidFill>
              </a:defRPr>
            </a:lvl1pPr>
          </a:lstStyle>
          <a:p>
            <a:fld id="{EE9C778B-367C-452E-A6D1-FEAC080679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8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E3 PPT Sub Title logo solid d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525000" cy="714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52600" y="2492375"/>
            <a:ext cx="5867400" cy="1470025"/>
          </a:xfrm>
        </p:spPr>
        <p:txBody>
          <a:bodyPr/>
          <a:lstStyle>
            <a:lvl1pPr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419600" cy="990600"/>
          </a:xfrm>
        </p:spPr>
        <p:txBody>
          <a:bodyPr/>
          <a:lstStyle>
            <a:lvl1pPr marL="0" indent="0" algn="ctr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52400" y="152400"/>
            <a:ext cx="1295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16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3 PPT Sub Title logo solid d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525000" cy="714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152400" y="152400"/>
            <a:ext cx="1295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412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52600" y="2492375"/>
            <a:ext cx="5867400" cy="1470025"/>
          </a:xfrm>
        </p:spPr>
        <p:txBody>
          <a:bodyPr/>
          <a:lstStyle>
            <a:lvl1pPr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419600" cy="990600"/>
          </a:xfrm>
        </p:spPr>
        <p:txBody>
          <a:bodyPr/>
          <a:lstStyle>
            <a:lvl1pPr marL="0" indent="0" algn="ctr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56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3 PPT Both dots light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-76200"/>
            <a:ext cx="9317038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-76200"/>
            <a:ext cx="723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924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fld id="{78B173BF-9487-40F7-8FB5-E717950A8F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E3 PPT Both dots light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-76200"/>
            <a:ext cx="9317038" cy="69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304800" y="6324600"/>
            <a:ext cx="25908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228600" y="0"/>
            <a:ext cx="1371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91" r:id="rId5"/>
    <p:sldLayoutId id="2147483679" r:id="rId6"/>
    <p:sldLayoutId id="2147483680" r:id="rId7"/>
    <p:sldLayoutId id="214748368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50000"/>
        </a:spcAft>
        <a:buBlip>
          <a:blip r:embed="rId11"/>
        </a:buBlip>
        <a:defRPr sz="2000" b="1">
          <a:solidFill>
            <a:srgbClr val="00507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50000"/>
        </a:spcAft>
        <a:buClr>
          <a:srgbClr val="E85F31"/>
        </a:buClr>
        <a:buChar char="•"/>
        <a:defRPr>
          <a:solidFill>
            <a:srgbClr val="00507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50000"/>
        </a:spcAft>
        <a:buClr>
          <a:srgbClr val="E85F31"/>
        </a:buClr>
        <a:buChar char="•"/>
        <a:defRPr sz="1600">
          <a:solidFill>
            <a:srgbClr val="00507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20000"/>
        </a:spcAft>
        <a:buClr>
          <a:srgbClr val="E85F31"/>
        </a:buClr>
        <a:buChar char="•"/>
        <a:defRPr sz="1400">
          <a:solidFill>
            <a:srgbClr val="005070"/>
          </a:solidFill>
          <a:latin typeface="+mn-lt"/>
        </a:defRPr>
      </a:lvl4pPr>
      <a:lvl5pPr marL="21717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5pPr>
      <a:lvl6pPr marL="26289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6pPr>
      <a:lvl7pPr marL="30861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7pPr>
      <a:lvl8pPr marL="35433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8pPr>
      <a:lvl9pPr marL="4000500" indent="-228600" algn="l" rtl="0" eaLnBrk="1" fontAlgn="base" hangingPunct="1">
        <a:spcBef>
          <a:spcPct val="20000"/>
        </a:spcBef>
        <a:spcAft>
          <a:spcPct val="0"/>
        </a:spcAft>
        <a:buClr>
          <a:srgbClr val="E85F31"/>
        </a:buClr>
        <a:buChar char="•"/>
        <a:defRPr sz="1200">
          <a:solidFill>
            <a:srgbClr val="00507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lightingglobal.org/products/?view=grid" TargetMode="External"/><Relationship Id="rId4" Type="http://schemas.openxmlformats.org/officeDocument/2006/relationships/hyperlink" Target="http://www.idcol.org/download/260275fd02d802e8ded266af02d51ea5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angthai.org/" TargetMode="External"/><Relationship Id="rId2" Type="http://schemas.openxmlformats.org/officeDocument/2006/relationships/hyperlink" Target="mailto:chrisgreacen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1447800" y="990600"/>
            <a:ext cx="6629400" cy="1470025"/>
          </a:xfrm>
        </p:spPr>
        <p:txBody>
          <a:bodyPr/>
          <a:lstStyle/>
          <a:p>
            <a:pPr algn="ctr"/>
            <a:r>
              <a:rPr lang="en-US" dirty="0"/>
              <a:t>DRD Solar Home Systems </a:t>
            </a:r>
            <a:r>
              <a:rPr lang="en-US" dirty="0" smtClean="0"/>
              <a:t>in </a:t>
            </a:r>
            <a:r>
              <a:rPr lang="en-US" dirty="0"/>
              <a:t>Myanmar: </a:t>
            </a:r>
            <a:r>
              <a:rPr lang="en-US" sz="2400" dirty="0" smtClean="0">
                <a:solidFill>
                  <a:srgbClr val="FFFF00"/>
                </a:solidFill>
              </a:rPr>
              <a:t>Recommendations &amp; points for discussion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438400" y="3200400"/>
            <a:ext cx="4419600" cy="990600"/>
          </a:xfrm>
        </p:spPr>
        <p:txBody>
          <a:bodyPr/>
          <a:lstStyle/>
          <a:p>
            <a:r>
              <a:rPr lang="en-US" b="1" dirty="0" smtClean="0"/>
              <a:t>NEP </a:t>
            </a:r>
            <a:r>
              <a:rPr lang="en-US" b="1" dirty="0"/>
              <a:t>Workshop on Off-Grid Electrification in </a:t>
            </a:r>
            <a:r>
              <a:rPr lang="en-US" b="1" dirty="0" smtClean="0"/>
              <a:t>Myanmar</a:t>
            </a:r>
          </a:p>
          <a:p>
            <a:r>
              <a:rPr lang="en-US" b="1" dirty="0" smtClean="0"/>
              <a:t> </a:t>
            </a:r>
            <a:endParaRPr lang="en-US" dirty="0"/>
          </a:p>
          <a:p>
            <a:r>
              <a:rPr lang="en-US" dirty="0"/>
              <a:t>Grand Ball Room, </a:t>
            </a:r>
            <a:r>
              <a:rPr lang="en-US" dirty="0" err="1"/>
              <a:t>Thingaha</a:t>
            </a:r>
            <a:r>
              <a:rPr lang="en-US" dirty="0"/>
              <a:t> Hotel, Nay </a:t>
            </a:r>
            <a:r>
              <a:rPr lang="en-US" dirty="0" err="1"/>
              <a:t>Pyi</a:t>
            </a:r>
            <a:r>
              <a:rPr lang="en-US" dirty="0"/>
              <a:t> Taw </a:t>
            </a:r>
          </a:p>
          <a:p>
            <a:r>
              <a:rPr lang="en-US" dirty="0"/>
              <a:t>January 28-29, 2015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ubtitle 16"/>
          <p:cNvSpPr txBox="1">
            <a:spLocks/>
          </p:cNvSpPr>
          <p:nvPr/>
        </p:nvSpPr>
        <p:spPr bwMode="auto">
          <a:xfrm>
            <a:off x="2552700" y="6591300"/>
            <a:ext cx="441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5000"/>
              </a:spcBef>
              <a:spcAft>
                <a:spcPct val="10000"/>
              </a:spcAft>
              <a:buFontTx/>
              <a:buNone/>
              <a:defRPr sz="24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E85F31"/>
              </a:buClr>
              <a:buChar char="•"/>
              <a:defRPr>
                <a:solidFill>
                  <a:srgbClr val="00507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50000"/>
              </a:spcAft>
              <a:buClr>
                <a:srgbClr val="E85F31"/>
              </a:buClr>
              <a:buChar char="•"/>
              <a:defRPr sz="1600">
                <a:solidFill>
                  <a:srgbClr val="00507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lr>
                <a:srgbClr val="E85F31"/>
              </a:buClr>
              <a:buChar char="•"/>
              <a:defRPr sz="1400">
                <a:solidFill>
                  <a:srgbClr val="005070"/>
                </a:solidFill>
                <a:latin typeface="+mn-lt"/>
              </a:defRPr>
            </a:lvl4pPr>
            <a:lvl5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5pPr>
            <a:lvl6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6pPr>
            <a:lvl7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7pPr>
            <a:lvl8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8pPr>
            <a:lvl9pPr marL="4000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85F31"/>
              </a:buClr>
              <a:buChar char="•"/>
              <a:defRPr sz="1200">
                <a:solidFill>
                  <a:srgbClr val="005070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Chris Greacen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23714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for DRD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 smtClean="0"/>
              <a:t>: </a:t>
            </a:r>
            <a:r>
              <a:rPr lang="en-US" dirty="0"/>
              <a:t>targeted training to the DRD on SHS. </a:t>
            </a:r>
            <a:endParaRPr lang="en-US" dirty="0" smtClean="0"/>
          </a:p>
          <a:p>
            <a:pPr lvl="2"/>
            <a:r>
              <a:rPr lang="en-US" u="sng" dirty="0" smtClean="0"/>
              <a:t>Topics to include:</a:t>
            </a:r>
          </a:p>
          <a:p>
            <a:pPr lvl="3"/>
            <a:r>
              <a:rPr lang="en-US" dirty="0" smtClean="0"/>
              <a:t>SHS failure modes</a:t>
            </a:r>
          </a:p>
          <a:p>
            <a:pPr lvl="3"/>
            <a:r>
              <a:rPr lang="en-US" dirty="0" smtClean="0"/>
              <a:t>Quality certification</a:t>
            </a:r>
          </a:p>
          <a:p>
            <a:pPr lvl="3"/>
            <a:r>
              <a:rPr lang="en-US" dirty="0" smtClean="0"/>
              <a:t>Specific information on how quality equipment and installation can help mitigate failure modes.</a:t>
            </a:r>
          </a:p>
          <a:p>
            <a:pPr lvl="3"/>
            <a:r>
              <a:rPr lang="en-US" dirty="0" smtClean="0"/>
              <a:t>Designing and running a sustainable program</a:t>
            </a:r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DRD </a:t>
            </a:r>
            <a:r>
              <a:rPr lang="en-US" dirty="0"/>
              <a:t>is responsible for off-grid electrification but its engineering strengths lie largely in civil and mechanical </a:t>
            </a:r>
            <a:r>
              <a:rPr lang="en-US" dirty="0" smtClean="0"/>
              <a:t>engineering.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4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and </a:t>
            </a:r>
            <a:r>
              <a:rPr lang="en-US" dirty="0"/>
              <a:t>certification for installers </a:t>
            </a:r>
            <a:endParaRPr lang="en-US" dirty="0" smtClean="0"/>
          </a:p>
          <a:p>
            <a:pPr lvl="1"/>
            <a:r>
              <a:rPr lang="en-US" u="sng" dirty="0" smtClean="0"/>
              <a:t>Activity</a:t>
            </a:r>
            <a:r>
              <a:rPr lang="en-US" dirty="0" smtClean="0"/>
              <a:t>: </a:t>
            </a:r>
            <a:r>
              <a:rPr lang="en-US" dirty="0"/>
              <a:t>a train-the-trainer course and accreditation procedure </a:t>
            </a:r>
            <a:r>
              <a:rPr lang="en-US" dirty="0" smtClean="0"/>
              <a:t>for institutions that teach </a:t>
            </a:r>
            <a:r>
              <a:rPr lang="en-US" dirty="0"/>
              <a:t>a course of between 4 to 7 days on </a:t>
            </a:r>
            <a:r>
              <a:rPr lang="en-US" dirty="0" smtClean="0"/>
              <a:t>SHS</a:t>
            </a:r>
          </a:p>
          <a:p>
            <a:pPr lvl="2"/>
            <a:r>
              <a:rPr lang="en-US" dirty="0"/>
              <a:t>Content would follow accepted established international curriculum for SHS installer </a:t>
            </a:r>
            <a:r>
              <a:rPr lang="en-US" dirty="0" smtClean="0"/>
              <a:t>certification </a:t>
            </a:r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</a:t>
            </a:r>
            <a:r>
              <a:rPr lang="en-US" dirty="0"/>
              <a:t>All </a:t>
            </a:r>
            <a:r>
              <a:rPr lang="en-US" dirty="0" smtClean="0"/>
              <a:t>SHS visited </a:t>
            </a:r>
            <a:r>
              <a:rPr lang="en-US" dirty="0"/>
              <a:t>in the course of this research had shortfalls that compromise </a:t>
            </a:r>
            <a:r>
              <a:rPr lang="en-US" dirty="0" smtClean="0"/>
              <a:t>safe </a:t>
            </a:r>
            <a:r>
              <a:rPr lang="en-US" dirty="0"/>
              <a:t>and </a:t>
            </a:r>
            <a:r>
              <a:rPr lang="en-US" dirty="0" smtClean="0"/>
              <a:t>efficient performance</a:t>
            </a:r>
            <a:r>
              <a:rPr lang="en-US" dirty="0"/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ibrary of best-practice SHS videos for installers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</a:t>
            </a:r>
            <a:r>
              <a:rPr lang="en-US" dirty="0" smtClean="0"/>
              <a:t>Create </a:t>
            </a:r>
            <a:r>
              <a:rPr lang="en-US" dirty="0"/>
              <a:t>a library of </a:t>
            </a:r>
            <a:r>
              <a:rPr lang="en-US" dirty="0" smtClean="0"/>
              <a:t>Burmese language 3-10 </a:t>
            </a:r>
            <a:r>
              <a:rPr lang="en-US" dirty="0"/>
              <a:t>minute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videos </a:t>
            </a:r>
            <a:r>
              <a:rPr lang="en-US" dirty="0"/>
              <a:t>of best SHS practices calibrated to the Myanmar context. </a:t>
            </a:r>
            <a:endParaRPr lang="en-US" dirty="0" smtClean="0"/>
          </a:p>
          <a:p>
            <a:pPr lvl="2"/>
            <a:r>
              <a:rPr lang="en-US" dirty="0"/>
              <a:t>Content would vary from operational and basic maintenance to more technical material related to system design and installation best-practice. </a:t>
            </a:r>
            <a:endParaRPr lang="en-US" dirty="0" smtClean="0"/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</a:t>
            </a:r>
            <a:r>
              <a:rPr lang="en-US" dirty="0"/>
              <a:t>V</a:t>
            </a:r>
            <a:r>
              <a:rPr lang="en-US" dirty="0" smtClean="0"/>
              <a:t>ideo </a:t>
            </a:r>
            <a:r>
              <a:rPr lang="en-US" dirty="0"/>
              <a:t>format </a:t>
            </a:r>
            <a:r>
              <a:rPr lang="en-US" dirty="0" smtClean="0"/>
              <a:t>takes </a:t>
            </a:r>
            <a:r>
              <a:rPr lang="en-US" dirty="0"/>
              <a:t>advantage of the fact that DVD players and smart phones are already </a:t>
            </a:r>
            <a:r>
              <a:rPr lang="en-US" dirty="0" smtClean="0"/>
              <a:t>common </a:t>
            </a:r>
            <a:r>
              <a:rPr lang="en-US" dirty="0"/>
              <a:t>in </a:t>
            </a:r>
            <a:r>
              <a:rPr lang="en-US" dirty="0" smtClean="0"/>
              <a:t>rural areas, video is </a:t>
            </a:r>
            <a:r>
              <a:rPr lang="en-US" dirty="0"/>
              <a:t>a medium easily </a:t>
            </a:r>
            <a:r>
              <a:rPr lang="en-US" dirty="0" smtClean="0"/>
              <a:t>copied, and combines audio/visual learning.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600200"/>
            <a:ext cx="5486400" cy="4525963"/>
          </a:xfrm>
        </p:spPr>
        <p:txBody>
          <a:bodyPr/>
          <a:lstStyle/>
          <a:p>
            <a:r>
              <a:rPr lang="en-US" dirty="0" smtClean="0"/>
              <a:t>videos and booklet for SHS users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Create a simple pictorial booklet </a:t>
            </a:r>
            <a:r>
              <a:rPr lang="en-US" dirty="0" smtClean="0"/>
              <a:t>and videos in Burmese for </a:t>
            </a:r>
            <a:r>
              <a:rPr lang="en-US" dirty="0"/>
              <a:t>best SHS user practices, calibrated to the Myanmar context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</a:t>
            </a:r>
            <a:r>
              <a:rPr lang="en-US" dirty="0"/>
              <a:t>Poor understanding by system users of SHS installation, operation, and maintenance severely compromises system performance. 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 descr="https://encrypted-tbn0.gstatic.com/images?q=tbn:ANd9GcQoqSoE2LYqPLsrP77moIT-3O4V7e3xX_tJvdUcEkHb6sre7jDr6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20574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86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600200"/>
            <a:ext cx="5486400" cy="4525963"/>
          </a:xfrm>
        </p:spPr>
        <p:txBody>
          <a:bodyPr/>
          <a:lstStyle/>
          <a:p>
            <a:r>
              <a:rPr lang="en-US" dirty="0" smtClean="0"/>
              <a:t>Burmese smartphone </a:t>
            </a:r>
            <a:r>
              <a:rPr lang="en-US" dirty="0"/>
              <a:t>SHS product review app </a:t>
            </a:r>
            <a:endParaRPr lang="en-US" dirty="0" smtClean="0"/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Create </a:t>
            </a:r>
            <a:r>
              <a:rPr lang="en-US" dirty="0" smtClean="0"/>
              <a:t>and </a:t>
            </a:r>
            <a:r>
              <a:rPr lang="en-US" dirty="0"/>
              <a:t>market a Burmese-language smart-phone app for solar product review and </a:t>
            </a:r>
            <a:r>
              <a:rPr lang="en-US" dirty="0" smtClean="0"/>
              <a:t>discussion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</a:t>
            </a:r>
            <a:r>
              <a:rPr lang="en-US" dirty="0"/>
              <a:t>Consumers have little information at their disposal to make </a:t>
            </a:r>
            <a:r>
              <a:rPr lang="en-US" dirty="0" smtClean="0"/>
              <a:t>purchase decisions </a:t>
            </a:r>
            <a:r>
              <a:rPr lang="en-US" dirty="0"/>
              <a:t>on solar </a:t>
            </a:r>
            <a:r>
              <a:rPr lang="en-US" dirty="0" smtClean="0"/>
              <a:t>equipment.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565" y="1447800"/>
            <a:ext cx="244671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2.aving.net/2012/02/14/2012021414250596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" y="1600200"/>
            <a:ext cx="7474524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process and institutional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600200"/>
            <a:ext cx="7620000" cy="4318000"/>
          </a:xfrm>
          <a:solidFill>
            <a:schemeClr val="bg1">
              <a:alpha val="90000"/>
            </a:schemeClr>
          </a:solidFill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1800" b="1" u="sng" dirty="0">
                <a:ea typeface="+mn-ea"/>
                <a:cs typeface="+mn-cs"/>
              </a:rPr>
              <a:t>P</a:t>
            </a:r>
            <a:r>
              <a:rPr lang="en-US" sz="1800" b="1" u="sng" dirty="0" smtClean="0">
                <a:ea typeface="+mn-ea"/>
                <a:cs typeface="+mn-cs"/>
              </a:rPr>
              <a:t>ublic exposure </a:t>
            </a:r>
            <a:r>
              <a:rPr lang="en-US" sz="1800" b="1" u="sng" dirty="0">
                <a:ea typeface="+mn-ea"/>
                <a:cs typeface="+mn-cs"/>
              </a:rPr>
              <a:t>to </a:t>
            </a:r>
            <a:r>
              <a:rPr lang="en-US" sz="1800" b="1" u="sng" dirty="0" smtClean="0">
                <a:ea typeface="+mn-ea"/>
                <a:cs typeface="+mn-cs"/>
              </a:rPr>
              <a:t>quality products</a:t>
            </a:r>
            <a:endParaRPr lang="en-US" sz="1800" b="1" u="sng" dirty="0">
              <a:ea typeface="+mn-ea"/>
              <a:cs typeface="+mn-cs"/>
            </a:endParaRPr>
          </a:p>
          <a:p>
            <a:pPr lvl="1"/>
            <a:r>
              <a:rPr lang="en-US" sz="1600" u="sng" dirty="0" smtClean="0"/>
              <a:t>Activity #1</a:t>
            </a:r>
            <a:r>
              <a:rPr lang="en-US" sz="1600" dirty="0" smtClean="0"/>
              <a:t>: Convene or facilitate exhibitions in which manufacturers can showcase quality equipment; </a:t>
            </a:r>
          </a:p>
          <a:p>
            <a:pPr lvl="1"/>
            <a:r>
              <a:rPr lang="en-US" sz="1600" u="sng" dirty="0" smtClean="0"/>
              <a:t>Activity #2</a:t>
            </a:r>
            <a:r>
              <a:rPr lang="en-US" sz="1600" dirty="0" smtClean="0"/>
              <a:t>: Use multiple media channels to provide information on products that pass quality standards. Recommend draw from:</a:t>
            </a:r>
          </a:p>
          <a:p>
            <a:pPr lvl="2"/>
            <a:r>
              <a:rPr lang="en-US" sz="1400" dirty="0" smtClean="0"/>
              <a:t>IDCOL’s list of approved SHS components</a:t>
            </a:r>
            <a:r>
              <a:rPr lang="en-US" sz="1400" dirty="0"/>
              <a:t>; </a:t>
            </a:r>
            <a:r>
              <a:rPr lang="en-US" sz="1400" dirty="0" smtClean="0"/>
              <a:t>and</a:t>
            </a:r>
          </a:p>
          <a:p>
            <a:pPr lvl="3"/>
            <a:r>
              <a:rPr lang="en-US" sz="1200" u="sng" dirty="0" smtClean="0">
                <a:hlinkClick r:id="rId4"/>
              </a:rPr>
              <a:t>www.idcol.org/download/260275fd02d802e8ded266af02d51ea5.pdf</a:t>
            </a:r>
            <a:endParaRPr lang="en-US" sz="1200" dirty="0"/>
          </a:p>
          <a:p>
            <a:pPr lvl="2"/>
            <a:r>
              <a:rPr lang="en-US" sz="1400" dirty="0" smtClean="0"/>
              <a:t>Global Lighting’s website of products that have met Lighting Global Quality Standards.</a:t>
            </a:r>
          </a:p>
          <a:p>
            <a:pPr lvl="3"/>
            <a:r>
              <a:rPr lang="en-US" sz="1200" u="sng" dirty="0" smtClean="0">
                <a:hlinkClick r:id="rId5"/>
              </a:rPr>
              <a:t>www.lightingglobal.org/products</a:t>
            </a:r>
            <a:r>
              <a:rPr lang="en-US" sz="1200" u="sng" dirty="0">
                <a:hlinkClick r:id="rId5"/>
              </a:rPr>
              <a:t>/?view=grid</a:t>
            </a:r>
            <a:r>
              <a:rPr lang="en-US" sz="1200" dirty="0"/>
              <a:t> </a:t>
            </a:r>
            <a:endParaRPr lang="en-US" sz="1400" dirty="0" smtClean="0"/>
          </a:p>
          <a:p>
            <a:pPr lvl="1"/>
            <a:r>
              <a:rPr lang="en-US" sz="1600" dirty="0" smtClean="0"/>
              <a:t> </a:t>
            </a:r>
            <a:r>
              <a:rPr lang="en-US" sz="1600" u="sng" dirty="0" smtClean="0"/>
              <a:t>Reason needed</a:t>
            </a:r>
            <a:r>
              <a:rPr lang="en-US" sz="1600" dirty="0" smtClean="0"/>
              <a:t>: </a:t>
            </a:r>
            <a:r>
              <a:rPr lang="en-US" sz="1600" dirty="0"/>
              <a:t>Widespread use of reliable, affordable SHS will be more achievable if the general public has information about the best products available.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and Social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600200"/>
            <a:ext cx="5486400" cy="4525963"/>
          </a:xfrm>
        </p:spPr>
        <p:txBody>
          <a:bodyPr/>
          <a:lstStyle/>
          <a:p>
            <a:r>
              <a:rPr lang="en-US" dirty="0" smtClean="0"/>
              <a:t>Battery recycling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</a:t>
            </a:r>
            <a:r>
              <a:rPr lang="en-US" dirty="0" smtClean="0"/>
              <a:t>Investigate existing lead acid recycling practices and whether existing recyclers can scale up to match demand as SHS usage grows. </a:t>
            </a:r>
            <a:r>
              <a:rPr lang="en-US" dirty="0"/>
              <a:t>D</a:t>
            </a:r>
            <a:r>
              <a:rPr lang="en-US" dirty="0" smtClean="0"/>
              <a:t>esign &amp; implement battery collection and recycling program if necessary.</a:t>
            </a:r>
          </a:p>
          <a:p>
            <a:pPr lvl="1"/>
            <a:r>
              <a:rPr lang="en-US" u="sng" dirty="0" smtClean="0"/>
              <a:t>Reason needed</a:t>
            </a:r>
            <a:r>
              <a:rPr lang="en-US" dirty="0" smtClean="0"/>
              <a:t>: </a:t>
            </a:r>
            <a:r>
              <a:rPr lang="en-US" dirty="0"/>
              <a:t>Lead is a potent neurotoxin and it is important to ensure that discarded SHS batteries do not pollute the environment. Sulfuric acid from batteries </a:t>
            </a:r>
            <a:r>
              <a:rPr lang="en-US" dirty="0" smtClean="0"/>
              <a:t>is also a hazard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098" name="Picture 2" descr="http://www.ppp-group.co.uk/images/clip_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117600"/>
            <a:ext cx="2895600" cy="2168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4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3636079"/>
              </p:ext>
            </p:extLst>
          </p:nvPr>
        </p:nvGraphicFramePr>
        <p:xfrm>
          <a:off x="381000" y="1295401"/>
          <a:ext cx="8534400" cy="5111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784"/>
                <a:gridCol w="4267200"/>
                <a:gridCol w="1887416"/>
              </a:tblGrid>
              <a:tr h="33433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Area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Timeframe</a:t>
                      </a:r>
                      <a:endParaRPr lang="en-US" sz="1600" dirty="0"/>
                    </a:p>
                  </a:txBody>
                  <a:tcPr/>
                </a:tc>
              </a:tr>
              <a:tr h="585091">
                <a:tc rowSpan="2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Policy, planning &amp; regulation</a:t>
                      </a:r>
                    </a:p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Integrate NEP geospatial plan</a:t>
                      </a:r>
                      <a:b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into village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year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98984">
                <a:tc vMerge="1"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Integrate sources of 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year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857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</a:t>
                      </a:r>
                    </a:p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Revise DRD SHS specs to include quality standards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months</a:t>
                      </a:r>
                    </a:p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7119">
                <a:tc v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 DRD SHS design specifications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months</a:t>
                      </a:r>
                    </a:p>
                  </a:txBody>
                  <a:tcPr/>
                </a:tc>
              </a:tr>
              <a:tr h="347119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Financing &amp; subsidies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Redesign DRD SHS program (BIG!)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1-2 years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7922">
                <a:tc rowSpan="5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process &amp; intuitional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for DRD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months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8577">
                <a:tc v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&amp; certification for installers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months to 1 year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98984">
                <a:tc v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Training for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year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98984">
                <a:tc v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 exposure to quality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months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0753">
                <a:tc v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review 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months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0753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and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Battery recycling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1-2 years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2EEA5E8-3DCE-4522-8561-1FBABAB9235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9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1600200"/>
            <a:ext cx="7543800" cy="4525963"/>
          </a:xfrm>
        </p:spPr>
        <p:txBody>
          <a:bodyPr/>
          <a:lstStyle/>
          <a:p>
            <a:pPr algn="ctr">
              <a:buNone/>
            </a:pPr>
            <a:endParaRPr lang="en-US" altLang="en-US" dirty="0" smtClean="0"/>
          </a:p>
          <a:p>
            <a:pPr algn="ctr">
              <a:buNone/>
            </a:pPr>
            <a:endParaRPr lang="en-US" altLang="en-US" dirty="0"/>
          </a:p>
          <a:p>
            <a:pPr algn="ctr">
              <a:buNone/>
            </a:pPr>
            <a:r>
              <a:rPr lang="en-US" altLang="en-US" dirty="0" smtClean="0"/>
              <a:t>Chris </a:t>
            </a:r>
            <a:r>
              <a:rPr lang="en-US" altLang="en-US" dirty="0"/>
              <a:t>Greacen</a:t>
            </a:r>
          </a:p>
          <a:p>
            <a:pPr algn="ctr">
              <a:buNone/>
            </a:pPr>
            <a:r>
              <a:rPr lang="en-US" altLang="en-US" u="sng" dirty="0" smtClean="0">
                <a:solidFill>
                  <a:schemeClr val="accent2"/>
                </a:solidFill>
                <a:hlinkClick r:id="rId2"/>
              </a:rPr>
              <a:t>chrisgreacen@gmail.com</a:t>
            </a:r>
            <a:endParaRPr lang="en-US" altLang="en-US" u="sng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en-US" altLang="en-US" u="sng" dirty="0" smtClean="0">
              <a:solidFill>
                <a:schemeClr val="accent2"/>
              </a:solidFill>
              <a:hlinkClick r:id="rId3"/>
            </a:endParaRPr>
          </a:p>
          <a:p>
            <a:pPr algn="ctr">
              <a:buNone/>
            </a:pPr>
            <a:endParaRPr lang="en-US" altLang="en-US" u="sng" dirty="0">
              <a:solidFill>
                <a:schemeClr val="accent2"/>
              </a:solidFill>
              <a:hlinkClick r:id="rId3"/>
            </a:endParaRPr>
          </a:p>
          <a:p>
            <a:pPr algn="ctr">
              <a:buNone/>
            </a:pPr>
            <a:endParaRPr lang="en-US" altLang="en-US" u="sng" dirty="0" smtClean="0">
              <a:solidFill>
                <a:schemeClr val="accent2"/>
              </a:solidFill>
              <a:hlinkClick r:id="rId3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9987-A980-4437-B7A2-F4C264AF55E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7924800" cy="5029200"/>
          </a:xfrm>
        </p:spPr>
        <p:txBody>
          <a:bodyPr/>
          <a:lstStyle/>
          <a:p>
            <a:r>
              <a:rPr lang="en-US" sz="1200" dirty="0" smtClean="0"/>
              <a:t>Technical</a:t>
            </a:r>
          </a:p>
          <a:p>
            <a:pPr lvl="1"/>
            <a:r>
              <a:rPr lang="en-US" sz="1100" dirty="0" smtClean="0"/>
              <a:t>Improve DRD SHS design specifications (short term)</a:t>
            </a:r>
          </a:p>
          <a:p>
            <a:pPr lvl="1"/>
            <a:r>
              <a:rPr lang="en-US" sz="1100" dirty="0" smtClean="0"/>
              <a:t>Revise DRD SHS specs to include quality standards</a:t>
            </a:r>
          </a:p>
          <a:p>
            <a:r>
              <a:rPr lang="en-US" sz="1200" dirty="0" smtClean="0"/>
              <a:t>Policy</a:t>
            </a:r>
            <a:r>
              <a:rPr lang="en-US" sz="1200" dirty="0" smtClean="0"/>
              <a:t>, planning &amp; regulation</a:t>
            </a:r>
          </a:p>
          <a:p>
            <a:pPr lvl="1"/>
            <a:r>
              <a:rPr lang="en-US" sz="1100" dirty="0" smtClean="0"/>
              <a:t>Integrate NEP geospatial plan</a:t>
            </a:r>
            <a:br>
              <a:rPr lang="en-US" sz="1100" dirty="0" smtClean="0"/>
            </a:br>
            <a:r>
              <a:rPr lang="en-US" sz="1100" dirty="0" smtClean="0"/>
              <a:t>into village selection</a:t>
            </a:r>
            <a:endParaRPr lang="en-US" sz="1100" dirty="0"/>
          </a:p>
          <a:p>
            <a:pPr lvl="1"/>
            <a:r>
              <a:rPr lang="en-US" sz="1100" dirty="0" smtClean="0"/>
              <a:t>Integrate sources of </a:t>
            </a:r>
            <a:r>
              <a:rPr lang="en-US" sz="1100" dirty="0" smtClean="0"/>
              <a:t>funding</a:t>
            </a:r>
          </a:p>
          <a:p>
            <a:pPr lvl="1"/>
            <a:r>
              <a:rPr lang="en-US" sz="1100" dirty="0"/>
              <a:t>SPP/Mini-grid Regulatory </a:t>
            </a:r>
            <a:r>
              <a:rPr lang="en-US" sz="1100" dirty="0" smtClean="0"/>
              <a:t>framework</a:t>
            </a:r>
            <a:endParaRPr lang="en-US" sz="1100" dirty="0" smtClean="0"/>
          </a:p>
          <a:p>
            <a:r>
              <a:rPr lang="en-US" sz="1200" dirty="0" smtClean="0"/>
              <a:t>Financing </a:t>
            </a:r>
            <a:r>
              <a:rPr lang="en-US" sz="1200" dirty="0" smtClean="0"/>
              <a:t>&amp; subsidies</a:t>
            </a:r>
          </a:p>
          <a:p>
            <a:pPr lvl="1"/>
            <a:r>
              <a:rPr lang="en-US" sz="1100" dirty="0"/>
              <a:t>Redesign DRD SHS </a:t>
            </a:r>
            <a:r>
              <a:rPr lang="en-US" sz="1100" dirty="0" smtClean="0"/>
              <a:t>program (BIG!)</a:t>
            </a:r>
          </a:p>
          <a:p>
            <a:r>
              <a:rPr lang="en-US" sz="1200" dirty="0"/>
              <a:t>Organizational process &amp; intuitional capacity</a:t>
            </a:r>
          </a:p>
          <a:p>
            <a:pPr lvl="1"/>
            <a:r>
              <a:rPr lang="en-US" sz="1100" dirty="0" smtClean="0"/>
              <a:t>Training for DRD</a:t>
            </a:r>
          </a:p>
          <a:p>
            <a:pPr lvl="1"/>
            <a:r>
              <a:rPr lang="en-US" sz="1100" dirty="0" smtClean="0"/>
              <a:t>Training &amp; certification for installers</a:t>
            </a:r>
          </a:p>
          <a:p>
            <a:pPr lvl="1"/>
            <a:r>
              <a:rPr lang="en-US" sz="1100" dirty="0" smtClean="0"/>
              <a:t>Training for users (DVD &amp; booklet)</a:t>
            </a:r>
          </a:p>
          <a:p>
            <a:pPr lvl="1"/>
            <a:r>
              <a:rPr lang="en-US" sz="1100" dirty="0"/>
              <a:t>Public exposure to quality products</a:t>
            </a:r>
          </a:p>
          <a:p>
            <a:pPr lvl="1"/>
            <a:r>
              <a:rPr lang="en-US" sz="1100" dirty="0" smtClean="0"/>
              <a:t>Product review app</a:t>
            </a:r>
          </a:p>
          <a:p>
            <a:r>
              <a:rPr lang="en-US" sz="1200" dirty="0" smtClean="0"/>
              <a:t>Environmental and Social</a:t>
            </a:r>
          </a:p>
          <a:p>
            <a:pPr lvl="1"/>
            <a:r>
              <a:rPr lang="en-US" sz="1100" dirty="0" smtClean="0"/>
              <a:t>Battery recycling</a:t>
            </a:r>
          </a:p>
          <a:p>
            <a:pPr lvl="1"/>
            <a:endParaRPr lang="en-US" sz="1100" dirty="0" smtClean="0"/>
          </a:p>
          <a:p>
            <a:pPr lvl="1"/>
            <a:endParaRPr lang="en-US" sz="11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1620837"/>
            <a:ext cx="2654848" cy="3733380"/>
          </a:xfrm>
          <a:prstGeom prst="rect">
            <a:avLst/>
          </a:prstGeom>
          <a:ln w="31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7924800" cy="4525963"/>
          </a:xfrm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2000" b="1" dirty="0" smtClean="0">
                <a:ea typeface="+mn-ea"/>
                <a:cs typeface="+mn-cs"/>
              </a:rPr>
              <a:t>Improve DRD SHS design specifications</a:t>
            </a:r>
            <a:endParaRPr lang="en-US" sz="1800" b="1" dirty="0" smtClean="0">
              <a:ea typeface="+mn-ea"/>
              <a:cs typeface="+mn-cs"/>
            </a:endParaRP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improve SHS system </a:t>
            </a:r>
            <a:r>
              <a:rPr lang="en-US" dirty="0" smtClean="0"/>
              <a:t>design, increasing reliability and efficiency through removing inverter, enabling reduction in PV, battery capacity</a:t>
            </a:r>
            <a:endParaRPr lang="en-US" dirty="0"/>
          </a:p>
          <a:p>
            <a:pPr lvl="1"/>
            <a:r>
              <a:rPr lang="en-US" u="sng" dirty="0" smtClean="0"/>
              <a:t>Reason </a:t>
            </a:r>
            <a:r>
              <a:rPr lang="en-US" u="sng" dirty="0"/>
              <a:t>needed</a:t>
            </a:r>
            <a:r>
              <a:rPr lang="en-US" dirty="0"/>
              <a:t>: </a:t>
            </a:r>
            <a:r>
              <a:rPr lang="en-US" dirty="0" smtClean="0"/>
              <a:t>Inverter is inefficient </a:t>
            </a:r>
            <a:r>
              <a:rPr lang="en-US" dirty="0"/>
              <a:t>&amp; failure-prone </a:t>
            </a:r>
            <a:r>
              <a:rPr lang="en-US" dirty="0" smtClean="0"/>
              <a:t>and not needed for lights, TV, cell phone charging, fan.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3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914939"/>
              </p:ext>
            </p:extLst>
          </p:nvPr>
        </p:nvGraphicFramePr>
        <p:xfrm>
          <a:off x="838200" y="3733800"/>
          <a:ext cx="8077200" cy="2952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4291"/>
                <a:gridCol w="1856509"/>
                <a:gridCol w="2467648"/>
                <a:gridCol w="3018752"/>
              </a:tblGrid>
              <a:tr h="4357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Qty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Item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Current</a:t>
                      </a:r>
                      <a:r>
                        <a:rPr lang="en-US" sz="1400" baseline="0" dirty="0" smtClean="0">
                          <a:effectLst/>
                        </a:rPr>
                        <a:t> DRD Specifications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Recommended Capacity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Solar panel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80-90 </a:t>
                      </a:r>
                      <a:r>
                        <a:rPr lang="en-US" sz="1400" dirty="0">
                          <a:effectLst/>
                        </a:rPr>
                        <a:t>peak watts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60 peak watts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Deep cycle battery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65 </a:t>
                      </a:r>
                      <a:r>
                        <a:rPr lang="en-US" sz="1400" dirty="0">
                          <a:effectLst/>
                        </a:rPr>
                        <a:t>Ah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60 Ah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Charge Controller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 A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 A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Tube lamp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20 watts (</a:t>
                      </a:r>
                      <a:r>
                        <a:rPr lang="en-US" sz="1400" dirty="0" err="1" smtClean="0">
                          <a:effectLst/>
                        </a:rPr>
                        <a:t>cfl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8-10 </a:t>
                      </a:r>
                      <a:r>
                        <a:rPr lang="en-US" sz="1400" dirty="0" smtClean="0">
                          <a:effectLst/>
                        </a:rPr>
                        <a:t>watts (LED)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LED lamps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 to 5 watts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 to 5 watts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1 </a:t>
                      </a:r>
                      <a:r>
                        <a:rPr lang="en-US" sz="1400" dirty="0" smtClean="0">
                          <a:effectLst/>
                          <a:sym typeface="Wingdings" panose="05000000000000000000" pitchFamily="2" charset="2"/>
                        </a:rPr>
                        <a:t> 0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Inverter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watts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40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 standards</a:t>
                      </a:r>
                      <a:endParaRPr lang="en-US" sz="14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 except warranty</a:t>
                      </a:r>
                      <a:endParaRPr lang="en-US" sz="14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/>
                        <a:t>Certified components, adequate wiring, proper installation, warranty</a:t>
                      </a:r>
                      <a:endParaRPr lang="en-US" sz="12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638800" y="42950"/>
            <a:ext cx="327660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TERM MEASURE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386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7848600" cy="4449763"/>
          </a:xfrm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2000" b="1" dirty="0">
                <a:ea typeface="+mn-ea"/>
                <a:cs typeface="+mn-cs"/>
              </a:rPr>
              <a:t>R</a:t>
            </a:r>
            <a:r>
              <a:rPr lang="en-US" sz="2000" b="1" dirty="0" smtClean="0">
                <a:ea typeface="+mn-ea"/>
                <a:cs typeface="+mn-cs"/>
              </a:rPr>
              <a:t>evise DRD </a:t>
            </a:r>
            <a:r>
              <a:rPr lang="en-US" sz="2000" b="1" dirty="0">
                <a:ea typeface="+mn-ea"/>
                <a:cs typeface="+mn-cs"/>
              </a:rPr>
              <a:t>SHS </a:t>
            </a:r>
            <a:r>
              <a:rPr lang="en-US" sz="2000" b="1" dirty="0" smtClean="0">
                <a:ea typeface="+mn-ea"/>
                <a:cs typeface="+mn-cs"/>
              </a:rPr>
              <a:t>specifications to include quality standards</a:t>
            </a:r>
            <a:endParaRPr lang="en-US" sz="2000" b="1" dirty="0">
              <a:ea typeface="+mn-ea"/>
              <a:cs typeface="+mn-cs"/>
            </a:endParaRP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Reform the DRD SHS </a:t>
            </a:r>
            <a:br>
              <a:rPr lang="en-US" dirty="0"/>
            </a:br>
            <a:r>
              <a:rPr lang="en-US" dirty="0" smtClean="0"/>
              <a:t>specifications so that any SHS </a:t>
            </a:r>
            <a:br>
              <a:rPr lang="en-US" dirty="0" smtClean="0"/>
            </a:br>
            <a:r>
              <a:rPr lang="en-US" dirty="0" smtClean="0"/>
              <a:t>that receive DRD subsidies must use </a:t>
            </a:r>
            <a:br>
              <a:rPr lang="en-US" dirty="0" smtClean="0"/>
            </a:br>
            <a:r>
              <a:rPr lang="en-US" dirty="0" smtClean="0"/>
              <a:t>equipment </a:t>
            </a:r>
            <a:r>
              <a:rPr lang="en-US" dirty="0"/>
              <a:t>that meets certain quality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standards</a:t>
            </a:r>
            <a:r>
              <a:rPr lang="en-US" dirty="0"/>
              <a:t>, and that the system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correctly </a:t>
            </a:r>
            <a:r>
              <a:rPr lang="en-US" dirty="0"/>
              <a:t>installed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Reason </a:t>
            </a:r>
            <a:r>
              <a:rPr lang="en-US" u="sng" dirty="0"/>
              <a:t>needed</a:t>
            </a:r>
            <a:r>
              <a:rPr lang="en-US" dirty="0"/>
              <a:t>: Current DRD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specifications </a:t>
            </a:r>
            <a:r>
              <a:rPr lang="en-US" dirty="0"/>
              <a:t>are insufficient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ensure quality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325" y="2066925"/>
            <a:ext cx="3114675" cy="4562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6096000"/>
            <a:ext cx="572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Example from 44-page list of approved type-tested equipment for IDCOL</a:t>
            </a:r>
          </a:p>
          <a:p>
            <a:r>
              <a:rPr lang="en-US" sz="1200" dirty="0" smtClean="0"/>
              <a:t>Source: </a:t>
            </a:r>
            <a:r>
              <a:rPr lang="en-US" sz="1200" dirty="0"/>
              <a:t>http://www.idcol.org/download/260275fd02d802e8ded266af02d51ea5.pdf</a:t>
            </a:r>
          </a:p>
          <a:p>
            <a:endParaRPr lang="en-US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305743" y="5806282"/>
            <a:ext cx="790257" cy="419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0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planning &amp; regulation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r>
              <a:rPr lang="en-US" dirty="0"/>
              <a:t>Integrate NEP geospatial plan</a:t>
            </a:r>
            <a:br>
              <a:rPr lang="en-US" dirty="0"/>
            </a:br>
            <a:r>
              <a:rPr lang="en-US" dirty="0"/>
              <a:t>into village </a:t>
            </a:r>
            <a:r>
              <a:rPr lang="en-US" dirty="0" smtClean="0"/>
              <a:t>selection</a:t>
            </a:r>
          </a:p>
          <a:p>
            <a:pPr lvl="1"/>
            <a:r>
              <a:rPr lang="en-US" u="sng" dirty="0"/>
              <a:t>Activity</a:t>
            </a:r>
            <a:r>
              <a:rPr lang="en-US" dirty="0"/>
              <a:t>: Adjust DRD SHS village selection process to include consideration of National Electrification Plan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Share NEP </a:t>
            </a:r>
            <a:r>
              <a:rPr lang="en-US" dirty="0"/>
              <a:t>geospatial planning documents </a:t>
            </a:r>
            <a:r>
              <a:rPr lang="en-US" dirty="0" smtClean="0"/>
              <a:t>with township level (and above) DRD </a:t>
            </a:r>
            <a:r>
              <a:rPr lang="en-US" dirty="0"/>
              <a:t>staff </a:t>
            </a:r>
            <a:endParaRPr lang="en-US" dirty="0" smtClean="0"/>
          </a:p>
          <a:p>
            <a:pPr lvl="2"/>
            <a:r>
              <a:rPr lang="en-US" dirty="0" smtClean="0"/>
              <a:t>Update NEP regularly</a:t>
            </a:r>
          </a:p>
          <a:p>
            <a:pPr lvl="2"/>
            <a:r>
              <a:rPr lang="en-US" dirty="0" smtClean="0"/>
              <a:t>Develop clear criterion for village or household eligibility, e.g. SHS for villages not expected to be served by the grid within three (five?) years. </a:t>
            </a:r>
          </a:p>
          <a:p>
            <a:pPr lvl="1"/>
            <a:r>
              <a:rPr lang="en-US" u="sng" dirty="0" smtClean="0"/>
              <a:t>Reason </a:t>
            </a:r>
            <a:r>
              <a:rPr lang="en-US" u="sng" dirty="0"/>
              <a:t>needed</a:t>
            </a:r>
            <a:r>
              <a:rPr lang="en-US" dirty="0"/>
              <a:t>: </a:t>
            </a:r>
            <a:r>
              <a:rPr lang="en-US" dirty="0" smtClean="0"/>
              <a:t>As NEP is only recently completed, it has </a:t>
            </a:r>
            <a:r>
              <a:rPr lang="en-US" dirty="0"/>
              <a:t>no connection with the selection of villages </a:t>
            </a:r>
            <a:r>
              <a:rPr lang="en-US" dirty="0" smtClean="0"/>
              <a:t>in </a:t>
            </a:r>
            <a:r>
              <a:rPr lang="en-US" dirty="0"/>
              <a:t>the DRD SHS program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isk of repeated selection of villages that may be quickly connected to the main grid.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planning &amp; regulation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1"/>
            <a:ext cx="7924800" cy="762000"/>
          </a:xfrm>
        </p:spPr>
        <p:txBody>
          <a:bodyPr/>
          <a:lstStyle/>
          <a:p>
            <a:r>
              <a:rPr lang="en-US" dirty="0"/>
              <a:t>Integrate NEP geospatial plan</a:t>
            </a:r>
            <a:br>
              <a:rPr lang="en-US" dirty="0"/>
            </a:br>
            <a:r>
              <a:rPr lang="en-US" dirty="0"/>
              <a:t>into village </a:t>
            </a:r>
            <a:r>
              <a:rPr lang="en-US" dirty="0" smtClean="0"/>
              <a:t>selection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7400" y="2133600"/>
            <a:ext cx="4953000" cy="4038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6248400"/>
            <a:ext cx="7924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Columbia Earth Institute, 2014. </a:t>
            </a:r>
            <a:r>
              <a:rPr lang="en-US" sz="1100" i="1" dirty="0" smtClean="0"/>
              <a:t>Electrification </a:t>
            </a:r>
            <a:r>
              <a:rPr lang="en-US" sz="1100" i="1" dirty="0"/>
              <a:t>Planning for </a:t>
            </a:r>
            <a:r>
              <a:rPr lang="en-US" sz="1100" i="1" dirty="0" smtClean="0"/>
              <a:t>Myanmar: Methodology </a:t>
            </a:r>
            <a:r>
              <a:rPr lang="en-US" sz="1100" i="1" dirty="0"/>
              <a:t>and Sample Results for: </a:t>
            </a:r>
            <a:r>
              <a:rPr lang="en-US" sz="1100" i="1" dirty="0" err="1"/>
              <a:t>Kayin</a:t>
            </a:r>
            <a:r>
              <a:rPr lang="en-US" sz="1100" i="1" dirty="0"/>
              <a:t> State </a:t>
            </a:r>
            <a:r>
              <a:rPr lang="en-US" sz="1100" i="1" dirty="0" smtClean="0"/>
              <a:t>and </a:t>
            </a:r>
            <a:r>
              <a:rPr lang="en-US" sz="1100" i="1" dirty="0"/>
              <a:t>Chin </a:t>
            </a:r>
            <a:r>
              <a:rPr lang="en-US" sz="1100" i="1" dirty="0" smtClean="0"/>
              <a:t>State. </a:t>
            </a:r>
            <a:r>
              <a:rPr lang="en-US" sz="1100" dirty="0"/>
              <a:t>March 19, </a:t>
            </a:r>
            <a:r>
              <a:rPr lang="en-US" sz="1100" dirty="0" smtClean="0"/>
              <a:t>Nay </a:t>
            </a:r>
            <a:r>
              <a:rPr lang="en-US" sz="1100" dirty="0" err="1"/>
              <a:t>Pyi</a:t>
            </a:r>
            <a:r>
              <a:rPr lang="en-US" sz="1100" dirty="0"/>
              <a:t> Taw, Myanmar</a:t>
            </a:r>
          </a:p>
          <a:p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4559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planning &amp; regulation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2000" b="1" dirty="0">
                <a:ea typeface="+mn-ea"/>
                <a:cs typeface="+mn-cs"/>
              </a:rPr>
              <a:t>Integrate sources of funding beyond DRD budget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/>
              <a:t>: Develop an institution or a financial account within DRD that can pool multiple sources of funding earmarked for rural energy support. </a:t>
            </a:r>
            <a:endParaRPr lang="en-US" dirty="0" smtClean="0"/>
          </a:p>
          <a:p>
            <a:pPr lvl="2"/>
            <a:r>
              <a:rPr lang="en-US" dirty="0" smtClean="0"/>
              <a:t>Example: Rural </a:t>
            </a:r>
            <a:r>
              <a:rPr lang="en-US" dirty="0"/>
              <a:t>Energy </a:t>
            </a:r>
            <a:r>
              <a:rPr lang="en-US" dirty="0" smtClean="0"/>
              <a:t>Agencies </a:t>
            </a:r>
            <a:r>
              <a:rPr lang="en-US" dirty="0"/>
              <a:t>(</a:t>
            </a:r>
            <a:r>
              <a:rPr lang="en-US" dirty="0" smtClean="0"/>
              <a:t>REAs) in several African countries</a:t>
            </a:r>
          </a:p>
          <a:p>
            <a:pPr lvl="1"/>
            <a:r>
              <a:rPr lang="en-US" u="sng" dirty="0" smtClean="0"/>
              <a:t>Reason </a:t>
            </a:r>
            <a:r>
              <a:rPr lang="en-US" u="sng" dirty="0"/>
              <a:t>needed</a:t>
            </a:r>
            <a:r>
              <a:rPr lang="en-US" dirty="0"/>
              <a:t>: Coordinated funding </a:t>
            </a:r>
            <a:r>
              <a:rPr lang="en-US" dirty="0" smtClean="0"/>
              <a:t>energy access </a:t>
            </a:r>
            <a:r>
              <a:rPr lang="en-US" dirty="0"/>
              <a:t>necessary to avoid </a:t>
            </a:r>
            <a:r>
              <a:rPr lang="en-US" dirty="0" smtClean="0"/>
              <a:t>proliferation </a:t>
            </a:r>
            <a:r>
              <a:rPr lang="en-US" dirty="0"/>
              <a:t>of projects and programs working at cross purposes, duplicating efforts in some areas and leaving gaps in </a:t>
            </a:r>
            <a:r>
              <a:rPr lang="en-US" dirty="0" smtClean="0"/>
              <a:t>others.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66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Subsidy and finance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2000" b="1" dirty="0" smtClean="0">
                <a:ea typeface="+mn-ea"/>
                <a:cs typeface="+mn-cs"/>
              </a:rPr>
              <a:t>Redesign DRD SHS program</a:t>
            </a:r>
          </a:p>
          <a:p>
            <a:pPr lvl="1"/>
            <a:r>
              <a:rPr lang="en-US" u="sng" dirty="0" smtClean="0"/>
              <a:t>Activity</a:t>
            </a:r>
            <a:r>
              <a:rPr lang="en-US" dirty="0" smtClean="0"/>
              <a:t>: Consider redesign of DRD SHS program to reduce subsidy amount, increase customer choice, integrate with commercial sales of SHS, enhance sustainability.</a:t>
            </a:r>
          </a:p>
          <a:p>
            <a:pPr lvl="1"/>
            <a:r>
              <a:rPr lang="en-US" u="sng" dirty="0" smtClean="0"/>
              <a:t>Reason </a:t>
            </a:r>
            <a:r>
              <a:rPr lang="en-US" u="sng" dirty="0"/>
              <a:t>needed</a:t>
            </a:r>
            <a:r>
              <a:rPr lang="en-US" dirty="0"/>
              <a:t>: </a:t>
            </a:r>
            <a:r>
              <a:rPr lang="en-US" dirty="0" smtClean="0"/>
              <a:t>Improve efficiency of government budget use.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 algn="ctr">
              <a:buNone/>
            </a:pPr>
            <a:r>
              <a:rPr lang="en-US" i="1" dirty="0" smtClean="0"/>
              <a:t>Program redesign is a big undertaking… </a:t>
            </a:r>
          </a:p>
          <a:p>
            <a:pPr marL="457200" lvl="1" indent="0" algn="ctr">
              <a:buNone/>
            </a:pPr>
            <a:r>
              <a:rPr lang="en-US" i="1" dirty="0" smtClean="0"/>
              <a:t>requires </a:t>
            </a:r>
            <a:r>
              <a:rPr lang="en-US" i="1" dirty="0"/>
              <a:t>answers to difficult </a:t>
            </a:r>
            <a:r>
              <a:rPr lang="en-US" i="1" dirty="0" smtClean="0"/>
              <a:t>questions</a:t>
            </a:r>
            <a:endParaRPr lang="en-US" i="1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planning &amp; regulation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924800" cy="4525963"/>
          </a:xfrm>
        </p:spPr>
        <p:txBody>
          <a:bodyPr/>
          <a:lstStyle/>
          <a:p>
            <a:pPr marL="342900" lvl="2" indent="-342900">
              <a:buClrTx/>
              <a:buBlip>
                <a:blip r:embed="rId3"/>
              </a:buBlip>
            </a:pPr>
            <a:r>
              <a:rPr lang="en-US" sz="2000" b="1" dirty="0" smtClean="0">
                <a:ea typeface="+mn-ea"/>
                <a:cs typeface="+mn-cs"/>
              </a:rPr>
              <a:t>Redesign DRD SHS program (continued)</a:t>
            </a:r>
          </a:p>
          <a:p>
            <a:pPr marL="457200" lvl="1" indent="0">
              <a:buNone/>
            </a:pPr>
            <a:r>
              <a:rPr lang="en-US" i="1" dirty="0" smtClean="0"/>
              <a:t>Key questions </a:t>
            </a:r>
            <a:r>
              <a:rPr lang="en-US" i="1" dirty="0"/>
              <a:t>include:</a:t>
            </a:r>
          </a:p>
          <a:p>
            <a:pPr lvl="2"/>
            <a:r>
              <a:rPr lang="en-US" dirty="0"/>
              <a:t>Should there be user subsidies? If so to what amount?</a:t>
            </a:r>
          </a:p>
          <a:p>
            <a:pPr lvl="3"/>
            <a:r>
              <a:rPr lang="en-US" dirty="0"/>
              <a:t>Bangladesh = Initially $90/SHS, now $20/SHS; Lighting Global type program no subsidy</a:t>
            </a:r>
          </a:p>
          <a:p>
            <a:pPr lvl="2"/>
            <a:r>
              <a:rPr lang="en-US" dirty="0"/>
              <a:t>Subsidy for market development?</a:t>
            </a:r>
          </a:p>
          <a:p>
            <a:pPr lvl="2"/>
            <a:r>
              <a:rPr lang="en-US" dirty="0"/>
              <a:t>Specification: Fixed capacity vs. service level, or none?</a:t>
            </a:r>
          </a:p>
          <a:p>
            <a:pPr lvl="3"/>
            <a:r>
              <a:rPr lang="en-US" dirty="0"/>
              <a:t>Fixed capacity: e.g. 80 watt PV, 65 Ah battery</a:t>
            </a:r>
          </a:p>
          <a:p>
            <a:pPr lvl="3"/>
            <a:r>
              <a:rPr lang="en-US" dirty="0"/>
              <a:t>Service level: e.g. 3@180 lumen lights 4 </a:t>
            </a:r>
            <a:r>
              <a:rPr lang="en-US" dirty="0" err="1"/>
              <a:t>hrs</a:t>
            </a:r>
            <a:r>
              <a:rPr lang="en-US" dirty="0"/>
              <a:t>/night</a:t>
            </a:r>
          </a:p>
          <a:p>
            <a:pPr lvl="2"/>
            <a:r>
              <a:rPr lang="en-US" dirty="0"/>
              <a:t>Micro-financing</a:t>
            </a:r>
            <a:r>
              <a:rPr lang="en-US" dirty="0" smtClean="0"/>
              <a:t>?</a:t>
            </a:r>
          </a:p>
          <a:p>
            <a:pPr lvl="2"/>
            <a:endParaRPr lang="en-US" dirty="0" smtClean="0"/>
          </a:p>
          <a:p>
            <a:pPr marL="457200" lvl="1" indent="0" algn="ctr">
              <a:buNone/>
            </a:pPr>
            <a:r>
              <a:rPr lang="en-US" i="1" dirty="0" smtClean="0"/>
              <a:t>More information needed on willingness to pay, elasticity of demand with respect to price</a:t>
            </a:r>
            <a:endParaRPr lang="en-US" i="1" dirty="0"/>
          </a:p>
          <a:p>
            <a:pPr lvl="1"/>
            <a:endParaRPr lang="en-US" u="sng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9327-772C-4218-A14F-CD5EC35B7835}" type="slidenum">
              <a:rPr lang="en-US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1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 ENd">
  <a:themeElements>
    <a:clrScheme name="Custom 7">
      <a:dk1>
        <a:srgbClr val="005070"/>
      </a:dk1>
      <a:lt1>
        <a:srgbClr val="FFFFFF"/>
      </a:lt1>
      <a:dk2>
        <a:srgbClr val="992702"/>
      </a:dk2>
      <a:lt2>
        <a:srgbClr val="808080"/>
      </a:lt2>
      <a:accent1>
        <a:srgbClr val="005070"/>
      </a:accent1>
      <a:accent2>
        <a:srgbClr val="B1953A"/>
      </a:accent2>
      <a:accent3>
        <a:srgbClr val="992702"/>
      </a:accent3>
      <a:accent4>
        <a:srgbClr val="704500"/>
      </a:accent4>
      <a:accent5>
        <a:srgbClr val="BD5500"/>
      </a:accent5>
      <a:accent6>
        <a:srgbClr val="3C610D"/>
      </a:accent6>
      <a:hlink>
        <a:srgbClr val="005070"/>
      </a:hlink>
      <a:folHlink>
        <a:srgbClr val="005070"/>
      </a:folHlink>
    </a:clrScheme>
    <a:fontScheme name="PowerPoint Template_Fina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Template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6449</TotalTime>
  <Words>1204</Words>
  <Application>Microsoft Office PowerPoint</Application>
  <PresentationFormat>On-screen Show (4:3)</PresentationFormat>
  <Paragraphs>212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Verdana</vt:lpstr>
      <vt:lpstr>Wingdings</vt:lpstr>
      <vt:lpstr>The ENd</vt:lpstr>
      <vt:lpstr>DRD Solar Home Systems in Myanmar: Recommendations &amp; points for discussion</vt:lpstr>
      <vt:lpstr>Outline</vt:lpstr>
      <vt:lpstr>Technical</vt:lpstr>
      <vt:lpstr>Technical</vt:lpstr>
      <vt:lpstr>Policy, planning &amp; regulation</vt:lpstr>
      <vt:lpstr>Policy, planning &amp; regulation</vt:lpstr>
      <vt:lpstr>Policy, planning &amp; regulation</vt:lpstr>
      <vt:lpstr>Subsidy and finance</vt:lpstr>
      <vt:lpstr>Policy, planning &amp; regulation</vt:lpstr>
      <vt:lpstr>Organizational process and institutional capacity</vt:lpstr>
      <vt:lpstr>Organizational process and institutional capacity</vt:lpstr>
      <vt:lpstr>Organizational process and institutional capacity</vt:lpstr>
      <vt:lpstr>Organizational process and institutional capacity</vt:lpstr>
      <vt:lpstr>Organizational process and institutional capacity</vt:lpstr>
      <vt:lpstr>Organizational process and institutional capacity</vt:lpstr>
      <vt:lpstr>Environmental and Social</vt:lpstr>
      <vt:lpstr>Summary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Chris Greacen</cp:lastModifiedBy>
  <cp:revision>189</cp:revision>
  <dcterms:created xsi:type="dcterms:W3CDTF">2010-06-22T21:02:10Z</dcterms:created>
  <dcterms:modified xsi:type="dcterms:W3CDTF">2015-01-29T01:38:11Z</dcterms:modified>
</cp:coreProperties>
</file>